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20"/>
  </p:handoutMasterIdLst>
  <p:sldIdLst>
    <p:sldId id="256" r:id="rId2"/>
    <p:sldId id="259" r:id="rId3"/>
    <p:sldId id="258" r:id="rId4"/>
    <p:sldId id="270" r:id="rId5"/>
    <p:sldId id="271" r:id="rId6"/>
    <p:sldId id="264" r:id="rId7"/>
    <p:sldId id="262" r:id="rId8"/>
    <p:sldId id="261" r:id="rId9"/>
    <p:sldId id="263" r:id="rId10"/>
    <p:sldId id="277" r:id="rId11"/>
    <p:sldId id="274" r:id="rId12"/>
    <p:sldId id="273" r:id="rId13"/>
    <p:sldId id="272" r:id="rId14"/>
    <p:sldId id="275" r:id="rId15"/>
    <p:sldId id="265" r:id="rId16"/>
    <p:sldId id="266" r:id="rId17"/>
    <p:sldId id="267" r:id="rId18"/>
    <p:sldId id="268" r:id="rId19"/>
  </p:sldIdLst>
  <p:sldSz cx="9144000" cy="6858000" type="screen4x3"/>
  <p:notesSz cx="7077075" cy="9051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05"/>
  </p:normalViewPr>
  <p:slideViewPr>
    <p:cSldViewPr>
      <p:cViewPr varScale="1">
        <p:scale>
          <a:sx n="83" d="100"/>
          <a:sy n="83" d="100"/>
        </p:scale>
        <p:origin x="108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178ED-2B4F-4B5E-AF19-41614E6BE7E9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244BE-878A-4FB3-A92D-E84E3F770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92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56CB-C3E8-4673-A24F-8752F9350BC7}" type="datetimeFigureOut">
              <a:rPr lang="en-US" smtClean="0"/>
              <a:t>9/4/19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56CB-C3E8-4673-A24F-8752F9350BC7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56CB-C3E8-4673-A24F-8752F9350BC7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56CB-C3E8-4673-A24F-8752F9350BC7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56CB-C3E8-4673-A24F-8752F9350BC7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56CB-C3E8-4673-A24F-8752F9350BC7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56CB-C3E8-4673-A24F-8752F9350BC7}" type="datetimeFigureOut">
              <a:rPr lang="en-US" smtClean="0"/>
              <a:t>9/4/19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56CB-C3E8-4673-A24F-8752F9350BC7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56CB-C3E8-4673-A24F-8752F9350BC7}" type="datetimeFigureOut">
              <a:rPr lang="en-US" smtClean="0"/>
              <a:t>9/4/19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56CB-C3E8-4673-A24F-8752F9350BC7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56CB-C3E8-4673-A24F-8752F9350BC7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C756CB-C3E8-4673-A24F-8752F9350BC7}" type="datetimeFigureOut">
              <a:rPr lang="en-US" smtClean="0"/>
              <a:t>9/4/19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550B96F-69FF-4279-93AD-32458B0DD08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l.utexas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066800"/>
            <a:ext cx="7239000" cy="19049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Introduction to Extemporaneous Speaking</a:t>
            </a:r>
          </a:p>
        </p:txBody>
      </p:sp>
    </p:spTree>
    <p:extLst>
      <p:ext uri="{BB962C8B-B14F-4D97-AF65-F5344CB8AC3E}">
        <p14:creationId xmlns:p14="http://schemas.microsoft.com/office/powerpoint/2010/main" val="2881270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ERD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7696200" cy="4098925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Change in </a:t>
            </a:r>
            <a:r>
              <a:rPr lang="en-US" b="1" dirty="0" err="1"/>
              <a:t>extemp</a:t>
            </a:r>
            <a:endParaRPr lang="en-US" b="1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Handout:  Guidelines for electronic retrieval devices in extemporaneous speaking</a:t>
            </a:r>
          </a:p>
        </p:txBody>
      </p:sp>
    </p:spTree>
    <p:extLst>
      <p:ext uri="{BB962C8B-B14F-4D97-AF65-F5344CB8AC3E}">
        <p14:creationId xmlns:p14="http://schemas.microsoft.com/office/powerpoint/2010/main" val="1547881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686800" cy="38703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Files are for retrieval – </a:t>
            </a:r>
          </a:p>
          <a:p>
            <a:pPr marL="0" indent="0" algn="ctr">
              <a:buNone/>
            </a:pPr>
            <a:r>
              <a:rPr lang="en-US" dirty="0"/>
              <a:t>not for storage.</a:t>
            </a:r>
          </a:p>
        </p:txBody>
      </p:sp>
    </p:spTree>
    <p:extLst>
      <p:ext uri="{BB962C8B-B14F-4D97-AF65-F5344CB8AC3E}">
        <p14:creationId xmlns:p14="http://schemas.microsoft.com/office/powerpoint/2010/main" val="4048326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How to use Prep Time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sz="2400" dirty="0"/>
              <a:t>2 – 4 minutes to carefully review the topics</a:t>
            </a:r>
          </a:p>
          <a:p>
            <a:pPr marL="109728" indent="0">
              <a:buNone/>
            </a:pPr>
            <a:r>
              <a:rPr lang="en-US" sz="2400" dirty="0"/>
              <a:t>   before choosing one.</a:t>
            </a:r>
          </a:p>
          <a:p>
            <a:pPr marL="109728" indent="0">
              <a:buNone/>
            </a:pPr>
            <a:endParaRPr lang="en-US" sz="2400" dirty="0"/>
          </a:p>
          <a:p>
            <a:pPr>
              <a:buFont typeface="Wingdings"/>
              <a:buChar char="Ø"/>
            </a:pPr>
            <a:r>
              <a:rPr lang="en-US" sz="2400" dirty="0"/>
              <a:t>Use  8 – 10 minutes at your seat to brainstorm major points and construct a rough outline</a:t>
            </a:r>
          </a:p>
          <a:p>
            <a:pPr>
              <a:buFont typeface="Wingdings"/>
              <a:buChar char="Ø"/>
            </a:pPr>
            <a:endParaRPr lang="en-US" sz="2400" dirty="0"/>
          </a:p>
          <a:p>
            <a:pPr>
              <a:buFont typeface="Wingdings"/>
              <a:buChar char="Ø"/>
            </a:pPr>
            <a:r>
              <a:rPr lang="en-US" sz="2400" dirty="0"/>
              <a:t>Use 8 – 10 minutes to find relevant data, statistics, quotations from your files to use in the speech.</a:t>
            </a:r>
          </a:p>
          <a:p>
            <a:pPr marL="109728" indent="0">
              <a:buNone/>
            </a:pPr>
            <a:endParaRPr lang="en-US" sz="2400" dirty="0"/>
          </a:p>
          <a:p>
            <a:pPr>
              <a:buFont typeface="Wingdings"/>
              <a:buChar char="Ø"/>
            </a:pPr>
            <a:r>
              <a:rPr lang="en-US" sz="2400" dirty="0"/>
              <a:t>Use the remaining time to rehearse.</a:t>
            </a:r>
          </a:p>
          <a:p>
            <a:pPr marL="109728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889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What leaves the Prep Room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752600"/>
            <a:ext cx="7467600" cy="4254691"/>
          </a:xfrm>
        </p:spPr>
        <p:txBody>
          <a:bodyPr/>
          <a:lstStyle/>
          <a:p>
            <a:pPr>
              <a:buFont typeface="Wingdings"/>
              <a:buChar char="Ø"/>
            </a:pPr>
            <a:r>
              <a:rPr lang="en-US" dirty="0"/>
              <a:t>You must take your topic slip to the</a:t>
            </a:r>
          </a:p>
          <a:p>
            <a:pPr marL="109728" indent="0">
              <a:buNone/>
            </a:pPr>
            <a:r>
              <a:rPr lang="en-US" dirty="0"/>
              <a:t>   contest room.</a:t>
            </a:r>
          </a:p>
          <a:p>
            <a:pPr marL="109728" indent="0">
              <a:buNone/>
            </a:pPr>
            <a:endParaRPr lang="en-US" dirty="0"/>
          </a:p>
          <a:p>
            <a:pPr>
              <a:buFont typeface="Wingdings"/>
              <a:buChar char="Ø"/>
            </a:pPr>
            <a:r>
              <a:rPr lang="en-US" dirty="0"/>
              <a:t>You are allowed the use of one 3 X 5 </a:t>
            </a:r>
          </a:p>
          <a:p>
            <a:pPr marL="109728" indent="0">
              <a:buNone/>
            </a:pPr>
            <a:r>
              <a:rPr lang="en-US" dirty="0"/>
              <a:t>   notecard. </a:t>
            </a:r>
          </a:p>
        </p:txBody>
      </p:sp>
    </p:spTree>
    <p:extLst>
      <p:ext uri="{BB962C8B-B14F-4D97-AF65-F5344CB8AC3E}">
        <p14:creationId xmlns:p14="http://schemas.microsoft.com/office/powerpoint/2010/main" val="2220688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The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924800" cy="4327525"/>
          </a:xfrm>
        </p:spPr>
        <p:txBody>
          <a:bodyPr/>
          <a:lstStyle/>
          <a:p>
            <a:pPr>
              <a:buFont typeface="Wingdings"/>
              <a:buChar char="Ø"/>
            </a:pPr>
            <a:r>
              <a:rPr lang="en-US"/>
              <a:t>You have 7 </a:t>
            </a:r>
            <a:r>
              <a:rPr lang="en-US" dirty="0"/>
              <a:t>minutes to deliver the speech.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/>
              <a:buChar char="Ø"/>
            </a:pPr>
            <a:r>
              <a:rPr lang="en-US" dirty="0"/>
              <a:t>You are allowed to finish the sentence you</a:t>
            </a:r>
          </a:p>
          <a:p>
            <a:pPr marL="0" indent="0">
              <a:buNone/>
            </a:pPr>
            <a:r>
              <a:rPr lang="en-US" dirty="0"/>
              <a:t>    are on at the end of the 7 minutes.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/>
              <a:buChar char="Ø"/>
            </a:pPr>
            <a:r>
              <a:rPr lang="en-US" dirty="0"/>
              <a:t>Individual critiques for each contest.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/>
              <a:buChar char="Ø"/>
            </a:pPr>
            <a:endParaRPr lang="en-US" dirty="0"/>
          </a:p>
          <a:p>
            <a:pPr>
              <a:buFont typeface="Wingdings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81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/>
              <a:t>What do you take with you </a:t>
            </a:r>
          </a:p>
          <a:p>
            <a:pPr marL="0" indent="0" algn="ctr">
              <a:buNone/>
            </a:pPr>
            <a:r>
              <a:rPr lang="en-US" sz="3600" i="1" dirty="0"/>
              <a:t>when you leave the prep room </a:t>
            </a:r>
          </a:p>
          <a:p>
            <a:pPr marL="0" indent="0" algn="ctr">
              <a:buNone/>
            </a:pPr>
            <a:r>
              <a:rPr lang="en-US" sz="3600" i="1" dirty="0"/>
              <a:t>and go to your contest room?</a:t>
            </a:r>
          </a:p>
          <a:p>
            <a:pPr marL="0" indent="0" algn="ctr">
              <a:buNone/>
            </a:pPr>
            <a:endParaRPr lang="en-US" sz="3600" i="1" dirty="0"/>
          </a:p>
          <a:p>
            <a:pPr marL="0" indent="0" algn="ctr">
              <a:buNone/>
            </a:pPr>
            <a:r>
              <a:rPr lang="en-US" sz="3600" dirty="0"/>
              <a:t>A: The topic slip and an optional 3”x5” notecard. </a:t>
            </a:r>
          </a:p>
        </p:txBody>
      </p:sp>
    </p:spTree>
    <p:extLst>
      <p:ext uri="{BB962C8B-B14F-4D97-AF65-F5344CB8AC3E}">
        <p14:creationId xmlns:p14="http://schemas.microsoft.com/office/powerpoint/2010/main" val="440520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/>
              <a:t>How many topics are you </a:t>
            </a:r>
          </a:p>
          <a:p>
            <a:pPr marL="0" indent="0" algn="ctr">
              <a:buNone/>
            </a:pPr>
            <a:r>
              <a:rPr lang="en-US" sz="3600" i="1" dirty="0"/>
              <a:t>allowed to draw </a:t>
            </a:r>
          </a:p>
          <a:p>
            <a:pPr marL="0" indent="0" algn="ctr">
              <a:buNone/>
            </a:pPr>
            <a:r>
              <a:rPr lang="en-US" sz="3600" i="1" dirty="0"/>
              <a:t>before choosing the 1 for your speech?</a:t>
            </a:r>
          </a:p>
          <a:p>
            <a:pPr marL="0" indent="0" algn="ctr">
              <a:buNone/>
            </a:pPr>
            <a:endParaRPr lang="en-US" sz="3600" i="1" dirty="0"/>
          </a:p>
          <a:p>
            <a:pPr marL="0" indent="0" algn="ctr">
              <a:buNone/>
            </a:pPr>
            <a:r>
              <a:rPr lang="en-US" sz="3600" dirty="0"/>
              <a:t>A: 5 topics</a:t>
            </a:r>
          </a:p>
        </p:txBody>
      </p:sp>
    </p:spTree>
    <p:extLst>
      <p:ext uri="{BB962C8B-B14F-4D97-AF65-F5344CB8AC3E}">
        <p14:creationId xmlns:p14="http://schemas.microsoft.com/office/powerpoint/2010/main" val="3518330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/>
              <a:t>Are you allowed to use your </a:t>
            </a:r>
          </a:p>
          <a:p>
            <a:pPr marL="0" indent="0" algn="ctr">
              <a:buNone/>
            </a:pPr>
            <a:r>
              <a:rPr lang="en-US" sz="3600" i="1" dirty="0"/>
              <a:t>cell phone to keep track </a:t>
            </a:r>
          </a:p>
          <a:p>
            <a:pPr marL="0" indent="0" algn="ctr">
              <a:buNone/>
            </a:pPr>
            <a:r>
              <a:rPr lang="en-US" sz="3600" i="1" dirty="0"/>
              <a:t>of your prep time?</a:t>
            </a:r>
          </a:p>
          <a:p>
            <a:pPr marL="0" indent="0" algn="ctr">
              <a:buNone/>
            </a:pPr>
            <a:endParaRPr lang="en-US" sz="3600" i="1" dirty="0"/>
          </a:p>
          <a:p>
            <a:pPr marL="0" indent="0" algn="ctr">
              <a:buNone/>
            </a:pPr>
            <a:r>
              <a:rPr lang="en-US" sz="3600" dirty="0"/>
              <a:t>A: </a:t>
            </a:r>
            <a:r>
              <a:rPr lang="en-US" sz="3600" b="1" dirty="0"/>
              <a:t>NO!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5590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57400"/>
            <a:ext cx="7467600" cy="426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i="1" dirty="0"/>
              <a:t>When using a computer to retrieve your files, you may take the computer with you when you leave the prep room </a:t>
            </a:r>
          </a:p>
          <a:p>
            <a:pPr marL="0" indent="0" algn="ctr">
              <a:buNone/>
            </a:pPr>
            <a:r>
              <a:rPr lang="en-US" sz="3200" i="1" dirty="0"/>
              <a:t>to go to the contest room and speak. 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sz="3200" dirty="0"/>
              <a:t>A: </a:t>
            </a:r>
            <a:r>
              <a:rPr lang="en-US" sz="3200" b="1" dirty="0"/>
              <a:t>NO!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95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Value of </a:t>
            </a:r>
            <a:r>
              <a:rPr lang="en-US" dirty="0" err="1">
                <a:solidFill>
                  <a:srgbClr val="7030A0"/>
                </a:solidFill>
              </a:rPr>
              <a:t>Extemp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dirty="0"/>
              <a:t>Knowledge and Discipline</a:t>
            </a:r>
          </a:p>
          <a:p>
            <a:pPr>
              <a:buFont typeface="Wingdings"/>
              <a:buChar char="Ø"/>
            </a:pPr>
            <a:endParaRPr lang="en-US" dirty="0"/>
          </a:p>
          <a:p>
            <a:pPr>
              <a:buFont typeface="Wingdings"/>
              <a:buChar char="Ø"/>
            </a:pPr>
            <a:r>
              <a:rPr lang="en-US" dirty="0"/>
              <a:t>You become a better Student</a:t>
            </a:r>
          </a:p>
          <a:p>
            <a:pPr>
              <a:buFont typeface="Wingdings"/>
              <a:buChar char="Ø"/>
            </a:pPr>
            <a:endParaRPr lang="en-US" dirty="0"/>
          </a:p>
          <a:p>
            <a:pPr>
              <a:buFont typeface="Wingdings"/>
              <a:buChar char="Ø"/>
            </a:pPr>
            <a:r>
              <a:rPr lang="en-US" dirty="0"/>
              <a:t>You become an informed Voter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/>
              <a:buChar char="Ø"/>
            </a:pPr>
            <a:r>
              <a:rPr lang="en-US" dirty="0"/>
              <a:t>Skills for Success in this event produce long term success</a:t>
            </a:r>
          </a:p>
        </p:txBody>
      </p:sp>
    </p:spTree>
    <p:extLst>
      <p:ext uri="{BB962C8B-B14F-4D97-AF65-F5344CB8AC3E}">
        <p14:creationId xmlns:p14="http://schemas.microsoft.com/office/powerpoint/2010/main" val="221374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Define </a:t>
            </a:r>
            <a:r>
              <a:rPr lang="en-US" dirty="0" err="1">
                <a:solidFill>
                  <a:srgbClr val="7030A0"/>
                </a:solidFill>
              </a:rPr>
              <a:t>Extemp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7772400" cy="4098925"/>
          </a:xfrm>
        </p:spPr>
        <p:txBody>
          <a:bodyPr/>
          <a:lstStyle/>
          <a:p>
            <a:pPr>
              <a:buFont typeface="Wingdings"/>
              <a:buChar char="Ø"/>
            </a:pPr>
            <a:r>
              <a:rPr lang="en-US" dirty="0"/>
              <a:t>Prepared but not scripted</a:t>
            </a:r>
          </a:p>
          <a:p>
            <a:pPr>
              <a:buFont typeface="Wingdings"/>
              <a:buChar char="Ø"/>
            </a:pPr>
            <a:endParaRPr lang="en-US" dirty="0"/>
          </a:p>
          <a:p>
            <a:pPr>
              <a:buFont typeface="Wingdings"/>
              <a:buChar char="Ø"/>
            </a:pPr>
            <a:r>
              <a:rPr lang="en-US" dirty="0"/>
              <a:t>Current events, NOT history</a:t>
            </a:r>
          </a:p>
          <a:p>
            <a:pPr>
              <a:buFont typeface="Wingdings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43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Sections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/>
          <a:lstStyle/>
          <a:p>
            <a:pPr>
              <a:buFont typeface="Wingdings"/>
              <a:buChar char="Ø"/>
            </a:pPr>
            <a:r>
              <a:rPr lang="en-US" dirty="0"/>
              <a:t>Contestants are divided into sections.</a:t>
            </a:r>
          </a:p>
          <a:p>
            <a:pPr>
              <a:buFont typeface="Wingdings"/>
              <a:buChar char="Ø"/>
            </a:pPr>
            <a:endParaRPr lang="en-US" dirty="0"/>
          </a:p>
          <a:p>
            <a:pPr>
              <a:buFont typeface="Wingdings"/>
              <a:buChar char="Ø"/>
            </a:pPr>
            <a:r>
              <a:rPr lang="en-US" dirty="0"/>
              <a:t>Sections may have 6 – 8 students in each.</a:t>
            </a:r>
          </a:p>
          <a:p>
            <a:pPr marL="109728" indent="0">
              <a:buNone/>
            </a:pPr>
            <a:endParaRPr lang="en-US" dirty="0"/>
          </a:p>
          <a:p>
            <a:pPr>
              <a:buFont typeface="Wingdings"/>
              <a:buChar char="Ø"/>
            </a:pPr>
            <a:r>
              <a:rPr lang="en-US" dirty="0"/>
              <a:t>Each section speaks in a different room.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168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The “Draw”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The “prep room” is sometimes referred to</a:t>
            </a:r>
          </a:p>
          <a:p>
            <a:pPr marL="109728" indent="0">
              <a:buNone/>
            </a:pPr>
            <a:r>
              <a:rPr lang="en-US" sz="2400" dirty="0"/>
              <a:t>   as “the draw.”</a:t>
            </a:r>
          </a:p>
          <a:p>
            <a:pPr marL="109728" indent="0">
              <a:buNone/>
            </a:pPr>
            <a:endParaRPr lang="en-US" sz="2400" dirty="0"/>
          </a:p>
          <a:p>
            <a:r>
              <a:rPr lang="en-US" sz="2400" dirty="0"/>
              <a:t>Draw 5 topics and choose 1 for your speech.</a:t>
            </a:r>
          </a:p>
          <a:p>
            <a:endParaRPr lang="en-US" sz="2400" dirty="0"/>
          </a:p>
          <a:p>
            <a:r>
              <a:rPr lang="en-US" sz="2400" dirty="0"/>
              <a:t>Contestants draw at 10 minute intervals.</a:t>
            </a:r>
          </a:p>
          <a:p>
            <a:endParaRPr lang="en-US" sz="2400" dirty="0"/>
          </a:p>
          <a:p>
            <a:r>
              <a:rPr lang="en-US" sz="2400" dirty="0"/>
              <a:t>All first speakers draw at the same time; all</a:t>
            </a:r>
          </a:p>
          <a:p>
            <a:pPr marL="109728" indent="0">
              <a:buNone/>
            </a:pPr>
            <a:r>
              <a:rPr lang="en-US" sz="2400" dirty="0"/>
              <a:t>   second speakers draw 10 minutes later; all</a:t>
            </a:r>
          </a:p>
          <a:p>
            <a:pPr marL="109728" indent="0">
              <a:buNone/>
            </a:pPr>
            <a:r>
              <a:rPr lang="en-US" sz="2400" dirty="0"/>
              <a:t>   third speakers draw 10 minutes later.</a:t>
            </a:r>
          </a:p>
          <a:p>
            <a:pPr marL="109728" indent="0">
              <a:buNone/>
            </a:pPr>
            <a:endParaRPr lang="en-US" sz="2400" dirty="0"/>
          </a:p>
          <a:p>
            <a:r>
              <a:rPr lang="en-US" sz="2400" dirty="0"/>
              <a:t>30 minutes to prepare your speech.</a:t>
            </a:r>
          </a:p>
        </p:txBody>
      </p:sp>
    </p:spTree>
    <p:extLst>
      <p:ext uri="{BB962C8B-B14F-4D97-AF65-F5344CB8AC3E}">
        <p14:creationId xmlns:p14="http://schemas.microsoft.com/office/powerpoint/2010/main" val="23260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The “Prep Room”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the location where you draw your topic and prepare your speech.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 per UIL rules, you “draw” your topics at 10 minute intervals.  You then have </a:t>
            </a:r>
            <a:r>
              <a:rPr lang="en-US" b="1" u="sng" dirty="0"/>
              <a:t>30 </a:t>
            </a:r>
            <a:r>
              <a:rPr lang="en-US" dirty="0"/>
              <a:t>minutes to prepare your speech.</a:t>
            </a:r>
          </a:p>
        </p:txBody>
      </p:sp>
    </p:spTree>
    <p:extLst>
      <p:ext uri="{BB962C8B-B14F-4D97-AF65-F5344CB8AC3E}">
        <p14:creationId xmlns:p14="http://schemas.microsoft.com/office/powerpoint/2010/main" val="283452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Wingdings"/>
              <a:buChar char="Ø"/>
            </a:pPr>
            <a:r>
              <a:rPr lang="en-US" dirty="0"/>
              <a:t>National, International and Texas issues.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Wingdings"/>
              <a:buChar char="Ø"/>
            </a:pPr>
            <a:r>
              <a:rPr lang="en-US" dirty="0"/>
              <a:t>Separate topics for informative and persuasive.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     It is the responsibility of the contestant</a:t>
            </a:r>
          </a:p>
          <a:p>
            <a:pPr marL="0" indent="0">
              <a:buNone/>
            </a:pPr>
            <a:r>
              <a:rPr lang="en-US" i="1" dirty="0"/>
              <a:t>     to deliver an informative or persuasive </a:t>
            </a:r>
          </a:p>
          <a:p>
            <a:pPr marL="0" indent="0">
              <a:buNone/>
            </a:pPr>
            <a:r>
              <a:rPr lang="en-US" i="1" dirty="0"/>
              <a:t>     speech.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Sample topics on the UIL web site: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www.uil.utexas.edu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36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Resources for the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You may use information “files” which are “cut files” or use electronic retrieval.</a:t>
            </a:r>
          </a:p>
          <a:p>
            <a:pPr marL="514350" indent="-514350">
              <a:buAutoNum type="arabicPeriod" startAt="2"/>
            </a:pPr>
            <a:r>
              <a:rPr lang="en-US" dirty="0"/>
              <a:t>Refer to the handout </a:t>
            </a:r>
            <a:r>
              <a:rPr lang="en-US" i="1" dirty="0"/>
              <a:t>Allowed Prep Room </a:t>
            </a:r>
            <a:r>
              <a:rPr lang="en-US" dirty="0"/>
              <a:t>Materials</a:t>
            </a:r>
          </a:p>
          <a:p>
            <a:pPr marL="514350" indent="-514350">
              <a:buFont typeface="Wingdings 3"/>
              <a:buAutoNum type="arabicPeriod" startAt="2"/>
            </a:pPr>
            <a:r>
              <a:rPr lang="en-US" dirty="0"/>
              <a:t>Refer to the handout </a:t>
            </a:r>
            <a:r>
              <a:rPr lang="en-US" i="1" dirty="0" err="1">
                <a:solidFill>
                  <a:srgbClr val="FF0000"/>
                </a:solidFill>
              </a:rPr>
              <a:t>Unallowed</a:t>
            </a:r>
            <a:r>
              <a:rPr lang="en-US" i="1" dirty="0"/>
              <a:t> Prep Room Materials</a:t>
            </a:r>
          </a:p>
          <a:p>
            <a:pPr marL="514350" indent="-514350">
              <a:buAutoNum type="arabicPeriod" startAt="2"/>
            </a:pPr>
            <a:endParaRPr lang="en-US" dirty="0"/>
          </a:p>
          <a:p>
            <a:pPr marL="514350" indent="-514350"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7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Indexed or “Cut” File</a:t>
            </a:r>
          </a:p>
          <a:p>
            <a:pPr marL="0" indent="0">
              <a:buNone/>
            </a:pPr>
            <a:r>
              <a:rPr lang="en-US" dirty="0"/>
              <a:t>      You recognize these by the “tubs” that are</a:t>
            </a:r>
          </a:p>
          <a:p>
            <a:pPr marL="0" indent="0">
              <a:buNone/>
            </a:pPr>
            <a:r>
              <a:rPr lang="en-US" dirty="0"/>
              <a:t>      used to transport the materials.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Electronic Files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     </a:t>
            </a:r>
            <a:r>
              <a:rPr lang="en-US" dirty="0"/>
              <a:t>The use of electronic retrieval devices. </a:t>
            </a:r>
          </a:p>
          <a:p>
            <a:pPr marL="0" indent="0">
              <a:buNone/>
            </a:pPr>
            <a:r>
              <a:rPr lang="en-US" dirty="0"/>
              <a:t>      Files may be saved on a flash drive, or on </a:t>
            </a:r>
          </a:p>
          <a:p>
            <a:pPr marL="0" indent="0">
              <a:buNone/>
            </a:pPr>
            <a:r>
              <a:rPr lang="en-US" dirty="0"/>
              <a:t>      the computer desktop.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72837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127</TotalTime>
  <Words>583</Words>
  <Application>Microsoft Macintosh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Gill Sans MT</vt:lpstr>
      <vt:lpstr>Verdana</vt:lpstr>
      <vt:lpstr>Wingdings</vt:lpstr>
      <vt:lpstr>Wingdings 2</vt:lpstr>
      <vt:lpstr>Wingdings 3</vt:lpstr>
      <vt:lpstr>Solstice</vt:lpstr>
      <vt:lpstr>Introduction to Extemporaneous Speaking</vt:lpstr>
      <vt:lpstr>Value of Extemp</vt:lpstr>
      <vt:lpstr>Define Extemp</vt:lpstr>
      <vt:lpstr>Sections</vt:lpstr>
      <vt:lpstr>The “Draw”</vt:lpstr>
      <vt:lpstr>The “Prep Room”</vt:lpstr>
      <vt:lpstr>Topics</vt:lpstr>
      <vt:lpstr>Resources for the Speech</vt:lpstr>
      <vt:lpstr>Files</vt:lpstr>
      <vt:lpstr>ERD</vt:lpstr>
      <vt:lpstr>FILES</vt:lpstr>
      <vt:lpstr>How to use Prep Time</vt:lpstr>
      <vt:lpstr>What leaves the Prep Room</vt:lpstr>
      <vt:lpstr>The Speech</vt:lpstr>
      <vt:lpstr>PowerPoint Presentation</vt:lpstr>
      <vt:lpstr>PowerPoint Presentation</vt:lpstr>
      <vt:lpstr>PowerPoint Presentation</vt:lpstr>
      <vt:lpstr>PowerPoint Presentation</vt:lpstr>
    </vt:vector>
  </TitlesOfParts>
  <Company>Hardin-Simmons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Extemporaneous Speaking</dc:title>
  <dc:creator>HSU</dc:creator>
  <cp:lastModifiedBy>Microsoft Office User</cp:lastModifiedBy>
  <cp:revision>24</cp:revision>
  <cp:lastPrinted>2011-09-30T14:36:11Z</cp:lastPrinted>
  <dcterms:created xsi:type="dcterms:W3CDTF">2011-09-28T21:55:10Z</dcterms:created>
  <dcterms:modified xsi:type="dcterms:W3CDTF">2019-09-05T03:10:46Z</dcterms:modified>
</cp:coreProperties>
</file>